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9"/>
  </p:notesMasterIdLst>
  <p:sldIdLst>
    <p:sldId id="262" r:id="rId2"/>
    <p:sldId id="309" r:id="rId3"/>
    <p:sldId id="319" r:id="rId4"/>
    <p:sldId id="318" r:id="rId5"/>
    <p:sldId id="310" r:id="rId6"/>
    <p:sldId id="311" r:id="rId7"/>
    <p:sldId id="285" r:id="rId8"/>
    <p:sldId id="312" r:id="rId9"/>
    <p:sldId id="288" r:id="rId10"/>
    <p:sldId id="290" r:id="rId11"/>
    <p:sldId id="291" r:id="rId12"/>
    <p:sldId id="294" r:id="rId13"/>
    <p:sldId id="298" r:id="rId14"/>
    <p:sldId id="299" r:id="rId15"/>
    <p:sldId id="300" r:id="rId16"/>
    <p:sldId id="313" r:id="rId17"/>
    <p:sldId id="301" r:id="rId18"/>
    <p:sldId id="302" r:id="rId19"/>
    <p:sldId id="305" r:id="rId20"/>
    <p:sldId id="306" r:id="rId21"/>
    <p:sldId id="308" r:id="rId22"/>
    <p:sldId id="287" r:id="rId23"/>
    <p:sldId id="286" r:id="rId24"/>
    <p:sldId id="267" r:id="rId25"/>
    <p:sldId id="277" r:id="rId26"/>
    <p:sldId id="314" r:id="rId27"/>
    <p:sldId id="315" r:id="rId2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1EBBBCC-DAD2-459C-BE2E-F6DE35CF9A28}" styleName="深色樣式 2 - 輔色 3/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666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42680-8CFA-4555-9A06-3EEA24E47E7B}" type="datetimeFigureOut">
              <a:rPr lang="zh-TW" altLang="en-US" smtClean="0"/>
              <a:t>2016/5/3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713B1E-DDE0-4F64-AE2B-D9D7723C1A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2457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13B1E-DDE0-4F64-AE2B-D9D7723C1AD3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7189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13B1E-DDE0-4F64-AE2B-D9D7723C1AD3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9917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13B1E-DDE0-4F64-AE2B-D9D7723C1AD3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7264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13B1E-DDE0-4F64-AE2B-D9D7723C1AD3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2439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13B1E-DDE0-4F64-AE2B-D9D7723C1AD3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9184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13B1E-DDE0-4F64-AE2B-D9D7723C1AD3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2563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13B1E-DDE0-4F64-AE2B-D9D7723C1AD3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6483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2016/5/3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810C3-C661-4D8F-839B-43D86A0ECE8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2016/5/3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810C3-C661-4D8F-839B-43D86A0ECE8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2016/5/3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810C3-C661-4D8F-839B-43D86A0ECE8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2016/5/3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810C3-C661-4D8F-839B-43D86A0ECE8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2016/5/3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810C3-C661-4D8F-839B-43D86A0ECE8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2016/5/3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810C3-C661-4D8F-839B-43D86A0ECE8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2016/5/3</a:t>
            </a:r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810C3-C661-4D8F-839B-43D86A0ECE8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2016/5/3</a:t>
            </a:r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810C3-C661-4D8F-839B-43D86A0ECE8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2016/5/3</a:t>
            </a:r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810C3-C661-4D8F-839B-43D86A0ECE8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2016/5/3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810C3-C661-4D8F-839B-43D86A0ECE8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2016/5/3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810C3-C661-4D8F-839B-43D86A0ECE8E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 smtClean="0"/>
              <a:t>按一下圖示以新增圖片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zh-TW" smtClean="0"/>
              <a:t>2016/5/3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85810C3-C661-4D8F-839B-43D86A0ECE8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68743" y="908720"/>
            <a:ext cx="6575257" cy="1440160"/>
          </a:xfrm>
        </p:spPr>
        <p:txBody>
          <a:bodyPr>
            <a:noAutofit/>
          </a:bodyPr>
          <a:lstStyle/>
          <a:p>
            <a:pPr algn="l"/>
            <a:r>
              <a:rPr lang="en-US" altLang="zh-TW" sz="3600" dirty="0" smtClean="0">
                <a:solidFill>
                  <a:schemeClr val="accent5">
                    <a:lumMod val="50000"/>
                  </a:schemeClr>
                </a:solidFill>
                <a:latin typeface="Eras Demi ITC" pitchFamily="34" charset="0"/>
              </a:rPr>
              <a:t>Japan Tourism</a:t>
            </a:r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Eras Demi ITC" pitchFamily="34" charset="0"/>
              </a:rPr>
              <a:t> </a:t>
            </a:r>
            <a:r>
              <a:rPr lang="en-US" altLang="zh-TW" sz="3600" dirty="0" smtClean="0">
                <a:solidFill>
                  <a:schemeClr val="accent5">
                    <a:lumMod val="50000"/>
                  </a:schemeClr>
                </a:solidFill>
                <a:latin typeface="Eras Demi ITC" pitchFamily="34" charset="0"/>
              </a:rPr>
              <a:t>Attraction</a:t>
            </a:r>
            <a:r>
              <a:rPr lang="en-US" altLang="zh-TW" sz="3600" dirty="0">
                <a:solidFill>
                  <a:schemeClr val="accent5">
                    <a:lumMod val="50000"/>
                  </a:schemeClr>
                </a:solidFill>
                <a:latin typeface="Eras Demi ITC" pitchFamily="34" charset="0"/>
              </a:rPr>
              <a:t/>
            </a:r>
            <a:br>
              <a:rPr lang="en-US" altLang="zh-TW" sz="3600" dirty="0">
                <a:solidFill>
                  <a:schemeClr val="accent5">
                    <a:lumMod val="50000"/>
                  </a:schemeClr>
                </a:solidFill>
                <a:latin typeface="Eras Demi ITC" pitchFamily="34" charset="0"/>
              </a:rPr>
            </a:br>
            <a:r>
              <a:rPr lang="en-US" altLang="zh-TW" sz="3600" dirty="0">
                <a:solidFill>
                  <a:schemeClr val="accent5">
                    <a:lumMod val="50000"/>
                  </a:schemeClr>
                </a:solidFill>
                <a:latin typeface="Eras Demi ITC" pitchFamily="34" charset="0"/>
              </a:rPr>
              <a:t>          </a:t>
            </a:r>
            <a:endParaRPr lang="zh-TW" altLang="en-US" sz="3600" dirty="0">
              <a:solidFill>
                <a:schemeClr val="accent5">
                  <a:lumMod val="50000"/>
                </a:schemeClr>
              </a:solidFill>
              <a:latin typeface="Eras Demi ITC" pitchFamily="34" charset="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0" y="404665"/>
            <a:ext cx="9117505" cy="1422302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日本觀光吸引力</a:t>
            </a:r>
            <a:endParaRPr lang="en-US" altLang="zh-TW" sz="48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algn="l"/>
            <a:endParaRPr lang="zh-TW" altLang="en-US" sz="48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35" y="4256436"/>
            <a:ext cx="4286250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060" y="1826967"/>
            <a:ext cx="4662184" cy="2429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371661"/>
            <a:ext cx="2186429" cy="2274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322" y="4371661"/>
            <a:ext cx="2112165" cy="2299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323528" y="3423953"/>
            <a:ext cx="4060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主講人</a:t>
            </a:r>
            <a:r>
              <a:rPr lang="en-US" altLang="zh-TW" sz="32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2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王明元 教授</a:t>
            </a:r>
            <a:endParaRPr lang="zh-TW" altLang="en-US" sz="32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810C3-C661-4D8F-839B-43D86A0ECE8E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386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91680" y="260648"/>
            <a:ext cx="33153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櫻花 </a:t>
            </a:r>
            <a:r>
              <a:rPr lang="en-US" altLang="zh-TW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= </a:t>
            </a:r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日本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6191250" cy="4709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-252536" y="6461680"/>
            <a:ext cx="1341512" cy="365125"/>
          </a:xfrm>
        </p:spPr>
        <p:txBody>
          <a:bodyPr/>
          <a:lstStyle/>
          <a:p>
            <a:r>
              <a:rPr lang="en-US" altLang="zh-TW" sz="1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2016/5/3</a:t>
            </a:r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8748464" y="6491804"/>
            <a:ext cx="608287" cy="365125"/>
          </a:xfrm>
        </p:spPr>
        <p:txBody>
          <a:bodyPr/>
          <a:lstStyle/>
          <a:p>
            <a:fld id="{785810C3-C661-4D8F-839B-43D86A0ECE8E}" type="slidenum">
              <a:rPr lang="zh-TW" altLang="en-US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10</a:t>
            </a:fld>
            <a:endParaRPr lang="zh-TW" altLang="en-US" sz="140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014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43608" y="1185583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u="sng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出租和服</a:t>
            </a:r>
          </a:p>
        </p:txBody>
      </p:sp>
      <p:sp>
        <p:nvSpPr>
          <p:cNvPr id="3" name="矩形 2"/>
          <p:cNvSpPr/>
          <p:nvPr/>
        </p:nvSpPr>
        <p:spPr>
          <a:xfrm>
            <a:off x="4452780" y="2257217"/>
            <a:ext cx="49088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日本和服也很時尚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979" y="3026658"/>
            <a:ext cx="4264196" cy="3833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02" y="2636912"/>
            <a:ext cx="4464496" cy="3845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雲朵形 6"/>
          <p:cNvSpPr/>
          <p:nvPr/>
        </p:nvSpPr>
        <p:spPr>
          <a:xfrm rot="20095820">
            <a:off x="5160237" y="361662"/>
            <a:ext cx="3711770" cy="1562472"/>
          </a:xfrm>
          <a:prstGeom prst="cloud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特色</a:t>
            </a:r>
            <a:r>
              <a:rPr lang="en-US" altLang="zh-TW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..</a:t>
            </a:r>
            <a:r>
              <a:rPr lang="zh-TW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好玩</a:t>
            </a:r>
            <a:r>
              <a:rPr lang="zh-TW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在那裡</a:t>
            </a:r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>
          <a:xfrm>
            <a:off x="-405408" y="6481917"/>
            <a:ext cx="1449016" cy="365125"/>
          </a:xfrm>
        </p:spPr>
        <p:txBody>
          <a:bodyPr/>
          <a:lstStyle/>
          <a:p>
            <a:r>
              <a:rPr lang="en-US" altLang="zh-TW" sz="1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2016/5/3</a:t>
            </a:r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>
          <a:xfrm>
            <a:off x="8839856" y="6494613"/>
            <a:ext cx="608287" cy="365125"/>
          </a:xfrm>
        </p:spPr>
        <p:txBody>
          <a:bodyPr/>
          <a:lstStyle/>
          <a:p>
            <a:fld id="{785810C3-C661-4D8F-839B-43D86A0ECE8E}" type="slidenum">
              <a:rPr lang="zh-TW" altLang="en-US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11</a:t>
            </a:fld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9184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15616" y="620688"/>
            <a:ext cx="55451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連小鹿都可以亂撞喔</a:t>
            </a:r>
            <a:r>
              <a:rPr lang="en-US" altLang="zh-TW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!</a:t>
            </a:r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44824"/>
            <a:ext cx="6191250" cy="4133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-252536" y="6492875"/>
            <a:ext cx="1197496" cy="365125"/>
          </a:xfrm>
        </p:spPr>
        <p:txBody>
          <a:bodyPr/>
          <a:lstStyle/>
          <a:p>
            <a:r>
              <a:rPr lang="en-US" altLang="zh-TW" sz="1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2016/5/3</a:t>
            </a:r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8676456" y="6492875"/>
            <a:ext cx="608287" cy="365125"/>
          </a:xfrm>
        </p:spPr>
        <p:txBody>
          <a:bodyPr/>
          <a:lstStyle/>
          <a:p>
            <a:fld id="{785810C3-C661-4D8F-839B-43D86A0ECE8E}" type="slidenum">
              <a:rPr lang="zh-TW" altLang="en-US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12</a:t>
            </a:fld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2389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88840"/>
            <a:ext cx="6191250" cy="4133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043608" y="422151"/>
            <a:ext cx="72713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海外婚</a:t>
            </a:r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攝</a:t>
            </a:r>
            <a:r>
              <a:rPr lang="en-US" altLang="zh-TW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-</a:t>
            </a:r>
          </a:p>
          <a:p>
            <a:r>
              <a:rPr lang="en-US" altLang="zh-TW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     </a:t>
            </a:r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婚前度假好地方</a:t>
            </a:r>
            <a:r>
              <a:rPr lang="en-US" altLang="zh-TW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!</a:t>
            </a:r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-235296" y="6381328"/>
            <a:ext cx="1284167" cy="365125"/>
          </a:xfrm>
        </p:spPr>
        <p:txBody>
          <a:bodyPr/>
          <a:lstStyle/>
          <a:p>
            <a:r>
              <a:rPr lang="en-US" altLang="zh-TW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2016/5/3</a:t>
            </a:r>
            <a:endParaRPr lang="zh-TW" altLang="en-US" sz="140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8748464" y="6381328"/>
            <a:ext cx="608287" cy="365125"/>
          </a:xfrm>
        </p:spPr>
        <p:txBody>
          <a:bodyPr/>
          <a:lstStyle/>
          <a:p>
            <a:fld id="{785810C3-C661-4D8F-839B-43D86A0ECE8E}" type="slidenum">
              <a:rPr lang="zh-TW" altLang="en-US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13</a:t>
            </a:fld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35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332656"/>
            <a:ext cx="8172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地區限定</a:t>
            </a:r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商品</a:t>
            </a:r>
            <a:r>
              <a:rPr lang="en-US" altLang="zh-TW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-</a:t>
            </a:r>
          </a:p>
          <a:p>
            <a:r>
              <a:rPr lang="en-US" altLang="zh-TW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         </a:t>
            </a:r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只有日本當地有喔</a:t>
            </a:r>
            <a:r>
              <a:rPr lang="en-US" altLang="zh-TW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! </a:t>
            </a:r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16832"/>
            <a:ext cx="6191250" cy="4133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-180528" y="6468358"/>
            <a:ext cx="1282824" cy="365125"/>
          </a:xfrm>
        </p:spPr>
        <p:txBody>
          <a:bodyPr/>
          <a:lstStyle/>
          <a:p>
            <a:r>
              <a:rPr lang="en-US" altLang="zh-TW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2016/5/3</a:t>
            </a:r>
            <a:endParaRPr lang="zh-TW" altLang="en-US" sz="140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8783960" y="6492875"/>
            <a:ext cx="608287" cy="365125"/>
          </a:xfrm>
        </p:spPr>
        <p:txBody>
          <a:bodyPr/>
          <a:lstStyle/>
          <a:p>
            <a:fld id="{785810C3-C661-4D8F-839B-43D86A0ECE8E}" type="slidenum">
              <a:rPr lang="zh-TW" altLang="en-US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14</a:t>
            </a:fld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005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03648" y="307975"/>
            <a:ext cx="77403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Dyson</a:t>
            </a:r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比台灣</a:t>
            </a:r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便宜</a:t>
            </a:r>
            <a:r>
              <a:rPr lang="en-US" altLang="zh-TW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-</a:t>
            </a:r>
          </a:p>
          <a:p>
            <a:r>
              <a:rPr lang="en-US" altLang="zh-TW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             </a:t>
            </a:r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一萬元耶</a:t>
            </a:r>
            <a:r>
              <a:rPr lang="en-US" altLang="zh-TW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!</a:t>
            </a:r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32856"/>
            <a:ext cx="6191250" cy="4133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-108520" y="6480081"/>
            <a:ext cx="1152128" cy="365125"/>
          </a:xfrm>
        </p:spPr>
        <p:txBody>
          <a:bodyPr/>
          <a:lstStyle/>
          <a:p>
            <a:r>
              <a:rPr lang="en-US" altLang="zh-TW" sz="1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2016/5/3</a:t>
            </a:r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8676456" y="6492875"/>
            <a:ext cx="608287" cy="365125"/>
          </a:xfrm>
        </p:spPr>
        <p:txBody>
          <a:bodyPr/>
          <a:lstStyle/>
          <a:p>
            <a:fld id="{785810C3-C661-4D8F-839B-43D86A0ECE8E}" type="slidenum">
              <a:rPr lang="zh-TW" altLang="en-US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15</a:t>
            </a:fld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684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書卷 (水平) 1"/>
          <p:cNvSpPr/>
          <p:nvPr/>
        </p:nvSpPr>
        <p:spPr>
          <a:xfrm>
            <a:off x="1475656" y="1484784"/>
            <a:ext cx="6480720" cy="3600400"/>
          </a:xfrm>
          <a:prstGeom prst="horizontalScrol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接下來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介紹日本的景點圖片讓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你心動想馬上行動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~~~ </a:t>
            </a:r>
          </a:p>
          <a:p>
            <a:pPr algn="ctr"/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去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七桃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台語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!)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88976" cy="365125"/>
          </a:xfrm>
        </p:spPr>
        <p:txBody>
          <a:bodyPr/>
          <a:lstStyle/>
          <a:p>
            <a:r>
              <a:rPr lang="en-US" altLang="zh-TW" sz="1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2016/5/3</a:t>
            </a:r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8748464" y="6492875"/>
            <a:ext cx="608287" cy="365125"/>
          </a:xfrm>
        </p:spPr>
        <p:txBody>
          <a:bodyPr/>
          <a:lstStyle/>
          <a:p>
            <a:fld id="{785810C3-C661-4D8F-839B-43D86A0ECE8E}" type="slidenum">
              <a:rPr lang="zh-TW" altLang="en-US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16</a:t>
            </a:fld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873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0213"/>
            <a:ext cx="2088231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365104"/>
            <a:ext cx="6552728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683568" y="792771"/>
            <a:ext cx="38523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u="sng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日本世界</a:t>
            </a:r>
            <a:r>
              <a:rPr lang="zh-TW" altLang="en-US" sz="4400" b="1" u="sng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遺產</a:t>
            </a:r>
            <a:r>
              <a:rPr lang="en-US" altLang="zh-TW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-</a:t>
            </a:r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70" y="2139702"/>
            <a:ext cx="1728192" cy="2009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564905"/>
            <a:ext cx="2441426" cy="1480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3766941" y="2817581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神社寺廟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-108520" y="6492875"/>
            <a:ext cx="1076345" cy="365125"/>
          </a:xfrm>
        </p:spPr>
        <p:txBody>
          <a:bodyPr/>
          <a:lstStyle/>
          <a:p>
            <a:r>
              <a:rPr lang="en-US" altLang="zh-TW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2016/5/3</a:t>
            </a:r>
            <a:endParaRPr lang="zh-TW" altLang="en-US" sz="140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8705106" y="6492875"/>
            <a:ext cx="438894" cy="365125"/>
          </a:xfrm>
        </p:spPr>
        <p:txBody>
          <a:bodyPr/>
          <a:lstStyle/>
          <a:p>
            <a:fld id="{785810C3-C661-4D8F-839B-43D86A0ECE8E}" type="slidenum">
              <a:rPr lang="zh-TW" altLang="en-US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17</a:t>
            </a:fld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581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42596" y="163959"/>
            <a:ext cx="1313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u="sng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城郭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89040"/>
            <a:ext cx="4286250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4716016" y="6255040"/>
            <a:ext cx="3881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002060"/>
                </a:solidFill>
              </a:rPr>
              <a:t>名古屋城</a:t>
            </a:r>
            <a:r>
              <a:rPr lang="en-US" altLang="zh-TW" sz="2400" b="1" dirty="0">
                <a:solidFill>
                  <a:srgbClr val="002060"/>
                </a:solidFill>
              </a:rPr>
              <a:t>Nagoya Castle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9" y="933400"/>
            <a:ext cx="2088232" cy="2063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4208339" y="3230088"/>
            <a:ext cx="5328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rgbClr val="002060"/>
                </a:solidFill>
              </a:rPr>
              <a:t>500 </a:t>
            </a:r>
            <a:r>
              <a:rPr lang="zh-TW" altLang="en-US" sz="2400" b="1" dirty="0">
                <a:solidFill>
                  <a:srgbClr val="002060"/>
                </a:solidFill>
              </a:rPr>
              <a:t>年歷史大阪城</a:t>
            </a:r>
            <a:r>
              <a:rPr lang="en-US" altLang="zh-TW" sz="2400" b="1" dirty="0">
                <a:solidFill>
                  <a:srgbClr val="002060"/>
                </a:solidFill>
              </a:rPr>
              <a:t>Osaka Castle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596" y="1124744"/>
            <a:ext cx="2371090" cy="15790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664072" y="2816644"/>
            <a:ext cx="3783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002060"/>
                </a:solidFill>
              </a:rPr>
              <a:t>和歌山</a:t>
            </a:r>
            <a:r>
              <a:rPr lang="en-US" altLang="zh-TW" sz="2400" b="1" dirty="0">
                <a:solidFill>
                  <a:srgbClr val="002060"/>
                </a:solidFill>
              </a:rPr>
              <a:t>Wakayama City</a:t>
            </a:r>
            <a:endParaRPr lang="zh-TW" altLang="en-US" sz="2400" b="1" dirty="0">
              <a:solidFill>
                <a:srgbClr val="002060"/>
              </a:solidFill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85" y="3432487"/>
            <a:ext cx="3975975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1450932" y="6116541"/>
            <a:ext cx="2044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002060"/>
                </a:solidFill>
                <a:latin typeface="+mj-lt"/>
              </a:rPr>
              <a:t>松江</a:t>
            </a:r>
            <a:r>
              <a:rPr lang="en-US" altLang="zh-TW" sz="2400" b="1" dirty="0">
                <a:solidFill>
                  <a:srgbClr val="002060"/>
                </a:solidFill>
                <a:latin typeface="+mj-lt"/>
              </a:rPr>
              <a:t>Matsue</a:t>
            </a:r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>
          <a:xfrm>
            <a:off x="-108520" y="6492875"/>
            <a:ext cx="1135092" cy="365125"/>
          </a:xfrm>
        </p:spPr>
        <p:txBody>
          <a:bodyPr/>
          <a:lstStyle/>
          <a:p>
            <a:r>
              <a:rPr lang="en-US" altLang="zh-TW" sz="1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2016/5/3</a:t>
            </a:r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>
          <a:xfrm>
            <a:off x="8714234" y="6492875"/>
            <a:ext cx="608287" cy="365125"/>
          </a:xfrm>
        </p:spPr>
        <p:txBody>
          <a:bodyPr/>
          <a:lstStyle/>
          <a:p>
            <a:fld id="{785810C3-C661-4D8F-839B-43D86A0ECE8E}" type="slidenum">
              <a:rPr lang="zh-TW" altLang="en-US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18</a:t>
            </a:fld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062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7584" y="260648"/>
            <a:ext cx="46987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u="sng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庭園、知名建築物</a:t>
            </a:r>
          </a:p>
        </p:txBody>
      </p:sp>
      <p:sp>
        <p:nvSpPr>
          <p:cNvPr id="3" name="矩形 2"/>
          <p:cNvSpPr/>
          <p:nvPr/>
        </p:nvSpPr>
        <p:spPr>
          <a:xfrm>
            <a:off x="3661409" y="3530636"/>
            <a:ext cx="54825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rgbClr val="002060"/>
                </a:solidFill>
              </a:rPr>
              <a:t>浜離宮和芝浦</a:t>
            </a:r>
            <a:r>
              <a:rPr lang="en-US" altLang="zh-TW" sz="2000" b="1" dirty="0">
                <a:solidFill>
                  <a:srgbClr val="002060"/>
                </a:solidFill>
              </a:rPr>
              <a:t>Hama-</a:t>
            </a:r>
            <a:r>
              <a:rPr lang="en-US" altLang="zh-TW" sz="2000" b="1" dirty="0" err="1">
                <a:solidFill>
                  <a:srgbClr val="002060"/>
                </a:solidFill>
              </a:rPr>
              <a:t>Rikyu</a:t>
            </a:r>
            <a:r>
              <a:rPr lang="en-US" altLang="zh-TW" sz="2000" b="1" dirty="0">
                <a:solidFill>
                  <a:srgbClr val="002060"/>
                </a:solidFill>
              </a:rPr>
              <a:t> and Shibaura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57" y="1026819"/>
            <a:ext cx="4286250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52519"/>
            <a:ext cx="4286250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5874260" y="6393727"/>
            <a:ext cx="2332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002060"/>
                </a:solidFill>
              </a:rPr>
              <a:t>新宿</a:t>
            </a:r>
            <a:r>
              <a:rPr lang="en-US" altLang="zh-TW" sz="2400" b="1" dirty="0">
                <a:solidFill>
                  <a:srgbClr val="002060"/>
                </a:solidFill>
              </a:rPr>
              <a:t>Shinjuku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02" y="1149920"/>
            <a:ext cx="2979745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815086" y="3686999"/>
            <a:ext cx="2699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002060"/>
                </a:solidFill>
              </a:rPr>
              <a:t>高松</a:t>
            </a:r>
            <a:r>
              <a:rPr lang="en-US" altLang="zh-TW" sz="2400" b="1" dirty="0">
                <a:solidFill>
                  <a:srgbClr val="002060"/>
                </a:solidFill>
              </a:rPr>
              <a:t>Takamatsu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64" y="4230883"/>
            <a:ext cx="3528392" cy="2162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1452457" y="6435575"/>
            <a:ext cx="18854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rgbClr val="002060"/>
                </a:solidFill>
              </a:rPr>
              <a:t>岩國</a:t>
            </a:r>
            <a:r>
              <a:rPr lang="en-US" altLang="zh-TW" sz="2000" b="1" dirty="0" err="1">
                <a:solidFill>
                  <a:srgbClr val="002060"/>
                </a:solidFill>
              </a:rPr>
              <a:t>Iwakuni</a:t>
            </a:r>
            <a:endParaRPr lang="en-US" altLang="zh-TW" sz="2000" b="1" dirty="0">
              <a:solidFill>
                <a:srgbClr val="002060"/>
              </a:solidFill>
            </a:endParaRPr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>
          <a:xfrm>
            <a:off x="-612576" y="6490267"/>
            <a:ext cx="1570856" cy="365125"/>
          </a:xfrm>
        </p:spPr>
        <p:txBody>
          <a:bodyPr/>
          <a:lstStyle/>
          <a:p>
            <a:r>
              <a:rPr lang="en-US" altLang="zh-TW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2016/5/3</a:t>
            </a:r>
            <a:endParaRPr lang="zh-TW" altLang="en-US" sz="140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>
          <a:xfrm>
            <a:off x="8714234" y="6470560"/>
            <a:ext cx="608287" cy="365125"/>
          </a:xfrm>
        </p:spPr>
        <p:txBody>
          <a:bodyPr/>
          <a:lstStyle/>
          <a:p>
            <a:fld id="{785810C3-C661-4D8F-839B-43D86A0ECE8E}" type="slidenum">
              <a:rPr lang="zh-TW" altLang="en-US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19</a:t>
            </a:fld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087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372" y="476672"/>
            <a:ext cx="4426520" cy="6210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552890" y="332656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日本</a:t>
            </a:r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地圖</a:t>
            </a:r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7544" y="1102097"/>
            <a:ext cx="40324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日本國（日語：にっぽんこく／にほんこく </a:t>
            </a:r>
            <a:r>
              <a:rPr lang="en-US" altLang="ja-JP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Nippon-</a:t>
            </a:r>
            <a:r>
              <a:rPr lang="en-US" altLang="ja-JP" b="1" dirty="0" err="1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koku</a:t>
            </a:r>
            <a:r>
              <a:rPr lang="ja-JP" altLang="en-US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／</a:t>
            </a:r>
            <a:r>
              <a:rPr lang="en-US" altLang="ja-JP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Nihon-</a:t>
            </a:r>
            <a:r>
              <a:rPr lang="en-US" altLang="ja-JP" b="1" dirty="0" err="1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koku</a:t>
            </a:r>
            <a:r>
              <a:rPr lang="en-US" altLang="ja-JP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?</a:t>
            </a:r>
            <a:r>
              <a:rPr lang="ja-JP" altLang="en-US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），通稱日本，是位於東亞的島嶼國家，由日本列島、琉球群島和伊豆－小笠原群島等</a:t>
            </a:r>
            <a:r>
              <a:rPr lang="en-US" altLang="ja-JP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6,852</a:t>
            </a:r>
            <a:r>
              <a:rPr lang="ja-JP" altLang="en-US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個島嶼</a:t>
            </a:r>
            <a:r>
              <a:rPr lang="ja-JP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組成，</a:t>
            </a:r>
            <a:r>
              <a:rPr lang="ja-JP" altLang="en-US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面積約</a:t>
            </a:r>
            <a:r>
              <a:rPr lang="en-US" altLang="ja-JP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37.8</a:t>
            </a:r>
            <a:r>
              <a:rPr lang="ja-JP" altLang="en-US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萬</a:t>
            </a:r>
            <a:r>
              <a:rPr lang="ja-JP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平方公里。</a:t>
            </a:r>
            <a:r>
              <a:rPr lang="ja-JP" altLang="en-US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國土位於歐亞大陸以東，全境被太平洋及其緣海環抱，北望俄羅斯，西鄰朝鮮半島，西南與中國大陸、臺灣和菲律賓隔海相望。人口達</a:t>
            </a:r>
            <a:r>
              <a:rPr lang="en-US" altLang="ja-JP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1.26</a:t>
            </a:r>
            <a:r>
              <a:rPr lang="ja-JP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億，</a:t>
            </a:r>
            <a:r>
              <a:rPr lang="ja-JP" altLang="en-US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是世界人口第</a:t>
            </a:r>
            <a:r>
              <a:rPr lang="en-US" altLang="ja-JP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lang="ja-JP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大國</a:t>
            </a:r>
            <a:r>
              <a:rPr lang="ja-JP" altLang="en-US" b="1" dirty="0" smtClean="0">
                <a:solidFill>
                  <a:srgbClr val="002060"/>
                </a:solidFill>
                <a:latin typeface="標楷體"/>
                <a:ea typeface="標楷體"/>
              </a:rPr>
              <a:t>。</a:t>
            </a:r>
            <a:endParaRPr lang="zh-TW" altLang="en-US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90" y="4221088"/>
            <a:ext cx="3914186" cy="2466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-324544" y="6504799"/>
            <a:ext cx="1132166" cy="365125"/>
          </a:xfrm>
        </p:spPr>
        <p:txBody>
          <a:bodyPr/>
          <a:lstStyle/>
          <a:p>
            <a:r>
              <a:rPr lang="en-US" altLang="zh-TW" sz="1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2016/5/3</a:t>
            </a:r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8927892" y="6551490"/>
            <a:ext cx="608287" cy="365125"/>
          </a:xfrm>
        </p:spPr>
        <p:txBody>
          <a:bodyPr/>
          <a:lstStyle/>
          <a:p>
            <a:fld id="{785810C3-C661-4D8F-839B-43D86A0ECE8E}" type="slidenum">
              <a:rPr lang="zh-TW" altLang="en-US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</a:t>
            </a:fld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433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403648" y="620688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u="sng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日本傳統遊覽點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4286250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4627605" y="4293096"/>
            <a:ext cx="42306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rgbClr val="002060"/>
                </a:solidFill>
              </a:rPr>
              <a:t>積丹和二世古</a:t>
            </a:r>
            <a:r>
              <a:rPr lang="en-US" altLang="zh-TW" sz="2000" b="1" dirty="0" err="1">
                <a:solidFill>
                  <a:srgbClr val="002060"/>
                </a:solidFill>
              </a:rPr>
              <a:t>Shakotan</a:t>
            </a:r>
            <a:r>
              <a:rPr lang="en-US" altLang="zh-TW" sz="2000" b="1" dirty="0">
                <a:solidFill>
                  <a:srgbClr val="002060"/>
                </a:solidFill>
              </a:rPr>
              <a:t>/</a:t>
            </a:r>
            <a:r>
              <a:rPr lang="en-US" altLang="zh-TW" sz="2000" b="1" dirty="0" err="1">
                <a:solidFill>
                  <a:srgbClr val="002060"/>
                </a:solidFill>
              </a:rPr>
              <a:t>Niseko</a:t>
            </a:r>
            <a:endParaRPr lang="en-US" altLang="zh-TW" sz="2000" b="1" dirty="0">
              <a:solidFill>
                <a:srgbClr val="002060"/>
              </a:solidFill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7137"/>
            <a:ext cx="4286250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1292804" y="5877272"/>
            <a:ext cx="2924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002060"/>
                </a:solidFill>
              </a:rPr>
              <a:t>輕井澤</a:t>
            </a:r>
            <a:r>
              <a:rPr lang="en-US" altLang="zh-TW" sz="2400" b="1" dirty="0" err="1">
                <a:solidFill>
                  <a:srgbClr val="002060"/>
                </a:solidFill>
              </a:rPr>
              <a:t>Karuizawa</a:t>
            </a:r>
            <a:endParaRPr lang="en-US" altLang="zh-TW" sz="2400" b="1" dirty="0">
              <a:solidFill>
                <a:srgbClr val="002060"/>
              </a:solidFill>
            </a:endParaRPr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>
          <a:xfrm>
            <a:off x="-3012" y="6368027"/>
            <a:ext cx="1125488" cy="365125"/>
          </a:xfrm>
        </p:spPr>
        <p:txBody>
          <a:bodyPr/>
          <a:lstStyle/>
          <a:p>
            <a:r>
              <a:rPr lang="en-US" altLang="zh-TW" sz="1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2016/5/3</a:t>
            </a:r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>
          <a:xfrm>
            <a:off x="8684513" y="6338937"/>
            <a:ext cx="467544" cy="365125"/>
          </a:xfrm>
        </p:spPr>
        <p:txBody>
          <a:bodyPr/>
          <a:lstStyle/>
          <a:p>
            <a:fld id="{785810C3-C661-4D8F-839B-43D86A0ECE8E}" type="slidenum">
              <a:rPr lang="zh-TW" altLang="en-US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</a:t>
            </a:fld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5561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welcome2japan.tw/location/regional/osaka/img/270402kyobashi-sakuranomi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00808"/>
            <a:ext cx="2520280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398714" y="379983"/>
            <a:ext cx="52629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觀賞櫻花的名勝場所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29" y="4089044"/>
            <a:ext cx="3894266" cy="2163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6444208" y="5778455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上野恩賜公園</a:t>
            </a:r>
          </a:p>
        </p:txBody>
      </p:sp>
      <p:sp>
        <p:nvSpPr>
          <p:cNvPr id="4" name="矩形 3"/>
          <p:cNvSpPr/>
          <p:nvPr/>
        </p:nvSpPr>
        <p:spPr>
          <a:xfrm>
            <a:off x="2040536" y="3419708"/>
            <a:ext cx="2459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京橋</a:t>
            </a:r>
            <a:r>
              <a:rPr lang="en-US" altLang="zh-TW" dirty="0">
                <a:solidFill>
                  <a:schemeClr val="bg1"/>
                </a:solidFill>
              </a:rPr>
              <a:t>·</a:t>
            </a:r>
            <a:r>
              <a:rPr lang="zh-TW" altLang="en-US" dirty="0">
                <a:solidFill>
                  <a:schemeClr val="bg1"/>
                </a:solidFill>
              </a:rPr>
              <a:t>櫻之宮</a:t>
            </a:r>
            <a:r>
              <a:rPr lang="en-US" altLang="zh-TW" dirty="0" err="1" smtClean="0">
                <a:solidFill>
                  <a:schemeClr val="bg1"/>
                </a:solidFill>
              </a:rPr>
              <a:t>Kyobashi</a:t>
            </a:r>
            <a:endParaRPr lang="en-US" altLang="zh-TW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724" y="4007222"/>
            <a:ext cx="2840256" cy="1903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2625460" y="5569680"/>
            <a:ext cx="1404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高遠</a:t>
            </a:r>
            <a:r>
              <a:rPr lang="en-US" altLang="zh-TW" dirty="0" err="1">
                <a:solidFill>
                  <a:schemeClr val="bg1"/>
                </a:solidFill>
              </a:rPr>
              <a:t>Takato</a:t>
            </a:r>
            <a:endParaRPr lang="en-US" altLang="zh-TW" dirty="0">
              <a:solidFill>
                <a:schemeClr val="bg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29" y="1507600"/>
            <a:ext cx="3447816" cy="2096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5202998" y="3140345"/>
            <a:ext cx="3363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accent4">
                    <a:lumMod val="75000"/>
                  </a:schemeClr>
                </a:solidFill>
              </a:rPr>
              <a:t>山科</a:t>
            </a:r>
            <a:r>
              <a:rPr lang="en-US" altLang="zh-TW" dirty="0">
                <a:solidFill>
                  <a:schemeClr val="accent4">
                    <a:lumMod val="75000"/>
                  </a:schemeClr>
                </a:solidFill>
              </a:rPr>
              <a:t>·</a:t>
            </a:r>
            <a:r>
              <a:rPr lang="zh-TW" altLang="en-US" dirty="0">
                <a:solidFill>
                  <a:schemeClr val="accent4">
                    <a:lumMod val="75000"/>
                  </a:schemeClr>
                </a:solidFill>
              </a:rPr>
              <a:t>醍醐</a:t>
            </a:r>
            <a:r>
              <a:rPr lang="en-US" altLang="zh-TW" dirty="0">
                <a:solidFill>
                  <a:schemeClr val="accent4">
                    <a:lumMod val="75000"/>
                  </a:schemeClr>
                </a:solidFill>
              </a:rPr>
              <a:t>Yamashina / </a:t>
            </a:r>
            <a:r>
              <a:rPr lang="en-US" altLang="zh-TW" dirty="0" err="1">
                <a:solidFill>
                  <a:schemeClr val="accent4">
                    <a:lumMod val="75000"/>
                  </a:schemeClr>
                </a:solidFill>
              </a:rPr>
              <a:t>Daigo</a:t>
            </a:r>
            <a:endParaRPr lang="en-US" altLang="zh-TW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>
          <a:xfrm>
            <a:off x="-180528" y="6490135"/>
            <a:ext cx="1245074" cy="365125"/>
          </a:xfrm>
        </p:spPr>
        <p:txBody>
          <a:bodyPr/>
          <a:lstStyle/>
          <a:p>
            <a:r>
              <a:rPr lang="en-US" altLang="zh-TW" sz="1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2016/5/3</a:t>
            </a:r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>
          <a:xfrm>
            <a:off x="8748464" y="6492875"/>
            <a:ext cx="519482" cy="365125"/>
          </a:xfrm>
        </p:spPr>
        <p:txBody>
          <a:bodyPr/>
          <a:lstStyle/>
          <a:p>
            <a:fld id="{785810C3-C661-4D8F-839B-43D86A0ECE8E}" type="slidenum">
              <a:rPr lang="zh-TW" altLang="en-US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21</a:t>
            </a:fld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59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21169" y="12687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619672" y="427341"/>
            <a:ext cx="60486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觀賞紅葉的名勝場所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95966"/>
            <a:ext cx="3600400" cy="1982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1093069" y="3532366"/>
            <a:ext cx="3069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八甲田山</a:t>
            </a:r>
            <a:r>
              <a:rPr lang="en-US" altLang="zh-TW" dirty="0">
                <a:solidFill>
                  <a:schemeClr val="bg1"/>
                </a:solidFill>
              </a:rPr>
              <a:t>Mt. </a:t>
            </a:r>
            <a:r>
              <a:rPr lang="en-US" altLang="zh-TW" dirty="0" err="1">
                <a:solidFill>
                  <a:schemeClr val="bg1"/>
                </a:solidFill>
              </a:rPr>
              <a:t>Hakkoda</a:t>
            </a:r>
            <a:r>
              <a:rPr lang="en-US" altLang="zh-TW" dirty="0">
                <a:solidFill>
                  <a:schemeClr val="bg1"/>
                </a:solidFill>
              </a:rPr>
              <a:t>-san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637" y="3717032"/>
            <a:ext cx="4018047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7668344" y="5795972"/>
            <a:ext cx="1076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藏王</a:t>
            </a:r>
            <a:r>
              <a:rPr lang="en-US" altLang="zh-TW" dirty="0" err="1">
                <a:solidFill>
                  <a:schemeClr val="bg1"/>
                </a:solidFill>
              </a:rPr>
              <a:t>Zao</a:t>
            </a:r>
            <a:endParaRPr lang="en-US" altLang="zh-TW" dirty="0">
              <a:solidFill>
                <a:schemeClr val="bg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1" y="4221088"/>
            <a:ext cx="4286250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692678" y="6163573"/>
            <a:ext cx="3256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鳴子溫泉</a:t>
            </a:r>
            <a:r>
              <a:rPr lang="en-US" altLang="zh-TW" dirty="0" err="1">
                <a:solidFill>
                  <a:srgbClr val="FF0000"/>
                </a:solidFill>
              </a:rPr>
              <a:t>Naruko</a:t>
            </a:r>
            <a:r>
              <a:rPr lang="en-US" altLang="zh-TW" dirty="0">
                <a:solidFill>
                  <a:srgbClr val="FF0000"/>
                </a:solidFill>
              </a:rPr>
              <a:t> Hot Spring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428" y="1190637"/>
            <a:ext cx="4286250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5332657" y="3044293"/>
            <a:ext cx="3031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高千穗峽</a:t>
            </a:r>
            <a:r>
              <a:rPr lang="en-US" altLang="zh-TW" dirty="0" err="1">
                <a:solidFill>
                  <a:schemeClr val="bg1"/>
                </a:solidFill>
              </a:rPr>
              <a:t>Takachiho</a:t>
            </a:r>
            <a:r>
              <a:rPr lang="en-US" altLang="zh-TW" dirty="0">
                <a:solidFill>
                  <a:schemeClr val="bg1"/>
                </a:solidFill>
              </a:rPr>
              <a:t> Gorge</a:t>
            </a:r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10"/>
          </p:nvPr>
        </p:nvSpPr>
        <p:spPr>
          <a:xfrm>
            <a:off x="-44395" y="6458305"/>
            <a:ext cx="1161927" cy="365125"/>
          </a:xfrm>
        </p:spPr>
        <p:txBody>
          <a:bodyPr/>
          <a:lstStyle/>
          <a:p>
            <a:r>
              <a:rPr lang="en-US" altLang="zh-TW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2016/5/3</a:t>
            </a:r>
            <a:endParaRPr lang="zh-TW" altLang="en-US" sz="140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>
          <a:xfrm>
            <a:off x="8787650" y="6492875"/>
            <a:ext cx="408056" cy="365125"/>
          </a:xfrm>
        </p:spPr>
        <p:txBody>
          <a:bodyPr/>
          <a:lstStyle/>
          <a:p>
            <a:fld id="{785810C3-C661-4D8F-839B-43D86A0ECE8E}" type="slidenum">
              <a:rPr lang="zh-TW" altLang="en-US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22</a:t>
            </a:fld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0479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51338" y="368101"/>
            <a:ext cx="8428690" cy="2422832"/>
          </a:xfrm>
        </p:spPr>
        <p:txBody>
          <a:bodyPr/>
          <a:lstStyle/>
          <a:p>
            <a:r>
              <a:rPr lang="en-US" altLang="zh-TW" sz="4400" b="1" dirty="0" smtClean="0">
                <a:solidFill>
                  <a:srgbClr val="002060"/>
                </a:solidFill>
              </a:rPr>
              <a:t/>
            </a:r>
            <a:br>
              <a:rPr lang="en-US" altLang="zh-TW" sz="4400" b="1" dirty="0" smtClean="0">
                <a:solidFill>
                  <a:srgbClr val="002060"/>
                </a:solidFill>
              </a:rPr>
            </a:br>
            <a:r>
              <a:rPr lang="en-US" altLang="zh-TW" sz="4400" b="1" dirty="0" smtClean="0">
                <a:solidFill>
                  <a:srgbClr val="002060"/>
                </a:solidFill>
              </a:rPr>
              <a:t>     </a:t>
            </a:r>
            <a:br>
              <a:rPr lang="en-US" altLang="zh-TW" sz="4400" b="1" dirty="0" smtClean="0">
                <a:solidFill>
                  <a:srgbClr val="002060"/>
                </a:solidFill>
              </a:rPr>
            </a:br>
            <a:r>
              <a:rPr lang="zh-TW" altLang="en-US" sz="4400" b="1" u="sng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日本溫泉</a:t>
            </a:r>
            <a:r>
              <a:rPr lang="en-US" altLang="zh-TW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-</a:t>
            </a:r>
            <a:br>
              <a:rPr lang="en-US" altLang="zh-TW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北部</a:t>
            </a:r>
            <a:r>
              <a:rPr lang="en-US" altLang="zh-TW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.     </a:t>
            </a:r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中部</a:t>
            </a:r>
            <a:r>
              <a:rPr lang="en-US" altLang="zh-TW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.      </a:t>
            </a:r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南部</a:t>
            </a:r>
            <a:r>
              <a:rPr lang="en-US" altLang="zh-TW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.</a:t>
            </a:r>
            <a:br>
              <a:rPr lang="en-US" altLang="zh-TW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59" y="2132219"/>
            <a:ext cx="2044149" cy="1285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677756" y="3048762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登別</a:t>
            </a:r>
            <a:r>
              <a:rPr lang="en-US" altLang="zh-TW" dirty="0" err="1">
                <a:solidFill>
                  <a:schemeClr val="bg1"/>
                </a:solidFill>
              </a:rPr>
              <a:t>Noboribetsu</a:t>
            </a:r>
            <a:endParaRPr lang="en-US" altLang="zh-TW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502819"/>
            <a:ext cx="1714500" cy="1285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1735500" y="4451130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溫根湯溫泉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53809"/>
            <a:ext cx="3175198" cy="1915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997802" y="6400168"/>
            <a:ext cx="2114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FF00"/>
                </a:solidFill>
              </a:rPr>
              <a:t>鬼怒川</a:t>
            </a:r>
            <a:r>
              <a:rPr lang="zh-TW" altLang="en-US" dirty="0" smtClean="0">
                <a:solidFill>
                  <a:srgbClr val="FFFF00"/>
                </a:solidFill>
              </a:rPr>
              <a:t>溫泉</a:t>
            </a:r>
            <a:r>
              <a:rPr lang="en-US" altLang="zh-TW" dirty="0">
                <a:solidFill>
                  <a:srgbClr val="FFFF00"/>
                </a:solidFill>
              </a:rPr>
              <a:t>·</a:t>
            </a:r>
            <a:r>
              <a:rPr lang="zh-TW" altLang="en-US" dirty="0">
                <a:solidFill>
                  <a:srgbClr val="FFFF00"/>
                </a:solidFill>
              </a:rPr>
              <a:t>奧鬼怒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047519"/>
            <a:ext cx="1714500" cy="1285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3964293" y="2769204"/>
            <a:ext cx="1514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箱根</a:t>
            </a:r>
            <a:r>
              <a:rPr lang="en-US" altLang="zh-TW" dirty="0">
                <a:solidFill>
                  <a:schemeClr val="bg1"/>
                </a:solidFill>
              </a:rPr>
              <a:t>Hakone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69" y="3518121"/>
            <a:ext cx="1526746" cy="1714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4196269" y="4746233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加賀溫泉鄉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920" y="5483625"/>
            <a:ext cx="1714500" cy="1285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4227179" y="6385451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FF00"/>
                </a:solidFill>
              </a:rPr>
              <a:t>下呂溫泉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077606"/>
            <a:ext cx="2691206" cy="2082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6799733" y="3436993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南紀白浜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4569827"/>
            <a:ext cx="2952327" cy="2015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6719480" y="6164000"/>
            <a:ext cx="1420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三朝</a:t>
            </a:r>
            <a:r>
              <a:rPr lang="en-US" altLang="zh-TW" dirty="0" err="1">
                <a:solidFill>
                  <a:schemeClr val="bg1"/>
                </a:solidFill>
              </a:rPr>
              <a:t>Misasa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10"/>
          </p:nvPr>
        </p:nvSpPr>
        <p:spPr>
          <a:xfrm>
            <a:off x="-78458" y="6469472"/>
            <a:ext cx="1076260" cy="365125"/>
          </a:xfrm>
        </p:spPr>
        <p:txBody>
          <a:bodyPr/>
          <a:lstStyle/>
          <a:p>
            <a:r>
              <a:rPr lang="en-US" altLang="zh-TW" sz="1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2016/5/3</a:t>
            </a:r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8701608" y="6486437"/>
            <a:ext cx="432048" cy="365125"/>
          </a:xfrm>
        </p:spPr>
        <p:txBody>
          <a:bodyPr/>
          <a:lstStyle/>
          <a:p>
            <a:fld id="{785810C3-C661-4D8F-839B-43D86A0ECE8E}" type="slidenum">
              <a:rPr lang="zh-TW" altLang="en-US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23</a:t>
            </a:fld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5252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03648" y="1484784"/>
            <a:ext cx="7227028" cy="3868660"/>
          </a:xfrm>
        </p:spPr>
        <p:txBody>
          <a:bodyPr/>
          <a:lstStyle/>
          <a:p>
            <a:pPr algn="l"/>
            <a:r>
              <a:rPr lang="zh-TW" altLang="en-US" sz="2800" dirty="0" smtClean="0"/>
              <a:t>   </a:t>
            </a:r>
            <a:r>
              <a:rPr lang="zh-TW" altLang="en-US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東北地區</a:t>
            </a:r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包括青森、秋田、岩手、宮城、山形、福島</a:t>
            </a:r>
            <a:r>
              <a:rPr lang="en-US" altLang="zh-TW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縣</a:t>
            </a:r>
            <a:r>
              <a:rPr lang="zh-TW" altLang="en-US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。</a:t>
            </a:r>
            <a:r>
              <a:rPr lang="en-US" altLang="zh-TW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雪</a:t>
            </a:r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質優良，大小滑雪場合共超過</a:t>
            </a:r>
            <a:r>
              <a:rPr lang="en-US" altLang="zh-TW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100</a:t>
            </a: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個</a:t>
            </a:r>
            <a:r>
              <a:rPr lang="zh-TW" altLang="en-US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。</a:t>
            </a:r>
            <a:r>
              <a:rPr lang="en-US" altLang="zh-TW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另外</a:t>
            </a: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東北地區溫泉豐富</a:t>
            </a:r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，有眾多擁有天然溫泉的旅館和大型度假村</a:t>
            </a:r>
            <a:r>
              <a:rPr lang="zh-TW" altLang="en-US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。</a:t>
            </a:r>
            <a:r>
              <a:rPr lang="en-US" altLang="zh-TW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雪</a:t>
            </a: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質穩定的季節</a:t>
            </a:r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通常從</a:t>
            </a:r>
            <a:r>
              <a:rPr lang="en-US" altLang="zh-TW" sz="28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月中旬到翌年</a:t>
            </a:r>
            <a:r>
              <a:rPr lang="en-US" altLang="zh-TW" sz="28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8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月中旬左右</a:t>
            </a:r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，青森縣八甲田滑雪場的部分地方，滑雪活動更可進行至</a:t>
            </a:r>
            <a:r>
              <a:rPr lang="en-US" altLang="zh-TW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月份左右，稱為夏季滑雪。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187624" y="476672"/>
            <a:ext cx="2652682" cy="860400"/>
          </a:xfrm>
        </p:spPr>
        <p:txBody>
          <a:bodyPr>
            <a:normAutofit/>
          </a:bodyPr>
          <a:lstStyle/>
          <a:p>
            <a:r>
              <a:rPr lang="zh-TW" altLang="en-US" sz="4400" b="1" u="sng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冬季滑雪</a:t>
            </a:r>
            <a:endParaRPr lang="zh-TW" altLang="en-US" sz="4400" b="1" u="sng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0" y="6381328"/>
            <a:ext cx="1043608" cy="365125"/>
          </a:xfrm>
        </p:spPr>
        <p:txBody>
          <a:bodyPr/>
          <a:lstStyle/>
          <a:p>
            <a:r>
              <a:rPr lang="en-US" altLang="zh-TW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2016/5/3</a:t>
            </a:r>
            <a:endParaRPr lang="zh-TW" altLang="en-US" sz="140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8666373" y="6492875"/>
            <a:ext cx="500783" cy="365125"/>
          </a:xfrm>
        </p:spPr>
        <p:txBody>
          <a:bodyPr/>
          <a:lstStyle/>
          <a:p>
            <a:fld id="{785810C3-C661-4D8F-839B-43D86A0ECE8E}" type="slidenum">
              <a:rPr lang="zh-TW" altLang="en-US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24</a:t>
            </a:fld>
            <a:endParaRPr lang="zh-TW" altLang="en-US" sz="140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493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9552" y="116632"/>
            <a:ext cx="4032448" cy="864096"/>
          </a:xfrm>
        </p:spPr>
        <p:txBody>
          <a:bodyPr/>
          <a:lstStyle/>
          <a:p>
            <a:pPr algn="ctr"/>
            <a:r>
              <a:rPr lang="zh-TW" altLang="en-US" sz="4400" b="1" u="sng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東瀛美景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67544" y="1196752"/>
            <a:ext cx="8064896" cy="4032448"/>
          </a:xfrm>
        </p:spPr>
        <p:txBody>
          <a:bodyPr>
            <a:noAutofit/>
          </a:bodyPr>
          <a:lstStyle/>
          <a:p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日本</a:t>
            </a: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共有</a:t>
            </a:r>
            <a:r>
              <a:rPr lang="en-US" altLang="zh-TW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18</a:t>
            </a: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處世界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遺產</a:t>
            </a:r>
            <a:endParaRPr lang="en-US" altLang="zh-TW" sz="28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「白川鄉與五個山的合掌構造村落」</a:t>
            </a:r>
            <a:r>
              <a:rPr lang="zh-TW" altLang="en-US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、</a:t>
            </a:r>
            <a:endParaRPr lang="en-US" altLang="zh-TW" sz="28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日光的神社與寺」、「古都奈良的文物」</a:t>
            </a:r>
            <a:r>
              <a:rPr lang="zh-TW" altLang="en-US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、</a:t>
            </a:r>
            <a:endParaRPr lang="en-US" altLang="zh-TW" sz="28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法隆寺地區的佛教古跡」、「古都京都的文物」、「紀伊山地的聖地及朝聖路」、「姬路城」</a:t>
            </a:r>
            <a:r>
              <a:rPr lang="zh-TW" altLang="en-US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、</a:t>
            </a:r>
            <a:endParaRPr lang="en-US" altLang="zh-TW" sz="28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原子彈爆炸遺址」、「嚴島神社」</a:t>
            </a:r>
            <a:r>
              <a:rPr lang="zh-TW" altLang="en-US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、</a:t>
            </a:r>
            <a:endParaRPr lang="en-US" altLang="zh-TW" sz="28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琉球王國遺址及相關遺址」、「石見銀山」、「平泉」、「富士山」、「富岡製絲廠」已被列入為世界文化遺產。另外，被列入自然遺產的有「白神山地」、「屋久島」、「知床」、「小笠原」。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18728" y="6492875"/>
            <a:ext cx="1080120" cy="365125"/>
          </a:xfrm>
        </p:spPr>
        <p:txBody>
          <a:bodyPr/>
          <a:lstStyle/>
          <a:p>
            <a:r>
              <a:rPr lang="en-US" altLang="zh-TW" sz="1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2016/5/3</a:t>
            </a:r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8711952" y="6492875"/>
            <a:ext cx="432048" cy="365125"/>
          </a:xfrm>
        </p:spPr>
        <p:txBody>
          <a:bodyPr/>
          <a:lstStyle/>
          <a:p>
            <a:fld id="{785810C3-C661-4D8F-839B-43D86A0ECE8E}" type="slidenum">
              <a:rPr lang="zh-TW" altLang="en-US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25</a:t>
            </a:fld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913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雲朵形圖說文字 2"/>
          <p:cNvSpPr/>
          <p:nvPr/>
        </p:nvSpPr>
        <p:spPr>
          <a:xfrm rot="20812440">
            <a:off x="342975" y="734412"/>
            <a:ext cx="6391925" cy="3020568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最後想行動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錢不夠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!~~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沒關係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~~~  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廉價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航空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!!!</a:t>
            </a:r>
          </a:p>
        </p:txBody>
      </p:sp>
      <p:sp>
        <p:nvSpPr>
          <p:cNvPr id="4" name="六角星形 3"/>
          <p:cNvSpPr/>
          <p:nvPr/>
        </p:nvSpPr>
        <p:spPr>
          <a:xfrm rot="21415968">
            <a:off x="4796068" y="2422892"/>
            <a:ext cx="3248694" cy="2628134"/>
          </a:xfrm>
          <a:prstGeom prst="star6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dirty="0" smtClean="0">
                <a:solidFill>
                  <a:srgbClr val="002060"/>
                </a:solidFill>
                <a:latin typeface="標楷體"/>
                <a:ea typeface="標楷體"/>
              </a:rPr>
              <a:t>$</a:t>
            </a:r>
            <a:r>
              <a:rPr lang="en-US" altLang="zh-TW" sz="4400" dirty="0" smtClean="0">
                <a:solidFill>
                  <a:srgbClr val="002060"/>
                </a:solidFill>
              </a:rPr>
              <a:t>6000</a:t>
            </a:r>
            <a:endParaRPr lang="zh-TW" altLang="en-US" sz="4400" dirty="0">
              <a:solidFill>
                <a:srgbClr val="00206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99792" y="5517232"/>
            <a:ext cx="4801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好</a:t>
            </a:r>
            <a:r>
              <a:rPr lang="zh-TW" altLang="en-US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想去耶</a:t>
            </a:r>
            <a:r>
              <a:rPr lang="en-US" altLang="zh-TW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~~~!!!~~~~</a:t>
            </a:r>
          </a:p>
        </p:txBody>
      </p:sp>
      <p:sp>
        <p:nvSpPr>
          <p:cNvPr id="7" name="矩形 6"/>
          <p:cNvSpPr/>
          <p:nvPr/>
        </p:nvSpPr>
        <p:spPr>
          <a:xfrm>
            <a:off x="5714753" y="3059668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rgbClr val="002060"/>
                </a:solidFill>
              </a:rPr>
              <a:t>來回機票</a:t>
            </a:r>
            <a:endParaRPr lang="zh-TW" altLang="en-US" sz="2400" b="1" dirty="0">
              <a:solidFill>
                <a:srgbClr val="002060"/>
              </a:solidFill>
            </a:endParaRPr>
          </a:p>
        </p:txBody>
      </p:sp>
      <p:sp>
        <p:nvSpPr>
          <p:cNvPr id="9" name="日期版面配置區 8"/>
          <p:cNvSpPr>
            <a:spLocks noGrp="1"/>
          </p:cNvSpPr>
          <p:nvPr>
            <p:ph type="dt" sz="half" idx="10"/>
          </p:nvPr>
        </p:nvSpPr>
        <p:spPr>
          <a:xfrm>
            <a:off x="18256" y="6422701"/>
            <a:ext cx="1097360" cy="365125"/>
          </a:xfrm>
        </p:spPr>
        <p:txBody>
          <a:bodyPr/>
          <a:lstStyle/>
          <a:p>
            <a:r>
              <a:rPr lang="en-US" altLang="zh-TW" sz="1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2016/5/3</a:t>
            </a:r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>
          <a:xfrm>
            <a:off x="8643217" y="6492875"/>
            <a:ext cx="500783" cy="365125"/>
          </a:xfrm>
        </p:spPr>
        <p:txBody>
          <a:bodyPr/>
          <a:lstStyle/>
          <a:p>
            <a:fld id="{785810C3-C661-4D8F-839B-43D86A0ECE8E}" type="slidenum">
              <a:rPr lang="zh-TW" altLang="en-US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26</a:t>
            </a:fld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3063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書卷 (水平) 2"/>
          <p:cNvSpPr/>
          <p:nvPr/>
        </p:nvSpPr>
        <p:spPr>
          <a:xfrm>
            <a:off x="807476" y="1844824"/>
            <a:ext cx="7580948" cy="4752528"/>
          </a:xfrm>
          <a:prstGeom prst="horizontalScrol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靠賞自己一下</a:t>
            </a:r>
          </a:p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每年度假一次</a:t>
            </a:r>
          </a:p>
          <a:p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孩子寒暑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假</a:t>
            </a:r>
          </a:p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畢業旅行</a:t>
            </a:r>
          </a:p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結婚蜜月旅行</a:t>
            </a:r>
          </a:p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退休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慰勞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假</a:t>
            </a:r>
          </a:p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銀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婚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紀念日</a:t>
            </a:r>
          </a:p>
          <a:p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金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婚紀念日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187624" cy="365125"/>
          </a:xfrm>
        </p:spPr>
        <p:txBody>
          <a:bodyPr/>
          <a:lstStyle/>
          <a:p>
            <a:r>
              <a:rPr lang="en-US" altLang="zh-TW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2016/5/3</a:t>
            </a:r>
            <a:endParaRPr lang="zh-TW" altLang="en-US" sz="140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8643217" y="6492875"/>
            <a:ext cx="500783" cy="365125"/>
          </a:xfrm>
        </p:spPr>
        <p:txBody>
          <a:bodyPr/>
          <a:lstStyle/>
          <a:p>
            <a:fld id="{785810C3-C661-4D8F-839B-43D86A0ECE8E}" type="slidenum">
              <a:rPr lang="zh-TW" altLang="en-US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27</a:t>
            </a:fld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343" y="537919"/>
            <a:ext cx="2872148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-1"/>
            <a:ext cx="2079625" cy="2460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107" y="0"/>
            <a:ext cx="1944687" cy="2460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77071"/>
            <a:ext cx="2011363" cy="2780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662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627741"/>
              </p:ext>
            </p:extLst>
          </p:nvPr>
        </p:nvGraphicFramePr>
        <p:xfrm>
          <a:off x="683568" y="2420888"/>
          <a:ext cx="7992889" cy="35052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726132"/>
                <a:gridCol w="1089197"/>
                <a:gridCol w="1161810"/>
                <a:gridCol w="1199326"/>
                <a:gridCol w="1224136"/>
                <a:gridCol w="1296144"/>
                <a:gridCol w="1296144"/>
              </a:tblGrid>
              <a:tr h="576064"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總數</a:t>
                      </a:r>
                    </a:p>
                    <a:p>
                      <a:endParaRPr lang="zh-TW" altLang="en-US" sz="2000" b="1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</a:rPr>
                        <a:t>8611175</a:t>
                      </a:r>
                    </a:p>
                    <a:p>
                      <a:endParaRPr lang="zh-TW" altLang="en-US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</a:rPr>
                        <a:t>6218752</a:t>
                      </a:r>
                    </a:p>
                    <a:p>
                      <a:endParaRPr lang="zh-TW" altLang="en-US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</a:rPr>
                        <a:t>8358105</a:t>
                      </a:r>
                    </a:p>
                    <a:p>
                      <a:endParaRPr lang="zh-TW" altLang="en-US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</a:rPr>
                        <a:t>10363904</a:t>
                      </a:r>
                    </a:p>
                    <a:p>
                      <a:endParaRPr lang="zh-TW" altLang="en-US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</a:rPr>
                        <a:t>13413600</a:t>
                      </a:r>
                      <a:endParaRPr lang="zh-TW" altLang="en-US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</a:rPr>
                        <a:t>19737000</a:t>
                      </a:r>
                    </a:p>
                    <a:p>
                      <a:endParaRPr lang="zh-TW" altLang="en-US" sz="14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15944"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solidFill>
                            <a:srgbClr val="C0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韓國</a:t>
                      </a:r>
                    </a:p>
                    <a:p>
                      <a:endParaRPr lang="zh-TW" altLang="en-US" sz="2000" b="1" dirty="0">
                        <a:solidFill>
                          <a:srgbClr val="C0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solidFill>
                            <a:srgbClr val="C00000"/>
                          </a:solidFill>
                        </a:rPr>
                        <a:t>2439816</a:t>
                      </a:r>
                    </a:p>
                    <a:p>
                      <a:endParaRPr lang="zh-TW" alt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solidFill>
                            <a:srgbClr val="C00000"/>
                          </a:solidFill>
                        </a:rPr>
                        <a:t>1658073</a:t>
                      </a:r>
                    </a:p>
                    <a:p>
                      <a:endParaRPr lang="zh-TW" alt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solidFill>
                            <a:srgbClr val="C00000"/>
                          </a:solidFill>
                        </a:rPr>
                        <a:t>2042775</a:t>
                      </a:r>
                    </a:p>
                    <a:p>
                      <a:endParaRPr lang="zh-TW" alt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solidFill>
                            <a:srgbClr val="C00000"/>
                          </a:solidFill>
                        </a:rPr>
                        <a:t>2456165</a:t>
                      </a:r>
                    </a:p>
                    <a:p>
                      <a:endParaRPr lang="zh-TW" alt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solidFill>
                            <a:srgbClr val="C00000"/>
                          </a:solidFill>
                        </a:rPr>
                        <a:t>2755313</a:t>
                      </a:r>
                    </a:p>
                    <a:p>
                      <a:endParaRPr lang="zh-TW" alt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solidFill>
                            <a:srgbClr val="C00000"/>
                          </a:solidFill>
                        </a:rPr>
                        <a:t>4002095</a:t>
                      </a:r>
                    </a:p>
                    <a:p>
                      <a:endParaRPr lang="zh-TW" alt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615944"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solidFill>
                            <a:srgbClr val="C0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中國</a:t>
                      </a:r>
                    </a:p>
                    <a:p>
                      <a:endParaRPr lang="zh-TW" altLang="en-US" sz="2000" b="1" dirty="0">
                        <a:solidFill>
                          <a:srgbClr val="C0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solidFill>
                            <a:srgbClr val="C00000"/>
                          </a:solidFill>
                        </a:rPr>
                        <a:t>1412875</a:t>
                      </a:r>
                    </a:p>
                    <a:p>
                      <a:endParaRPr lang="zh-TW" alt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solidFill>
                            <a:srgbClr val="C00000"/>
                          </a:solidFill>
                        </a:rPr>
                        <a:t>1043246</a:t>
                      </a:r>
                    </a:p>
                    <a:p>
                      <a:endParaRPr lang="zh-TW" alt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solidFill>
                            <a:srgbClr val="C00000"/>
                          </a:solidFill>
                        </a:rPr>
                        <a:t>1425100</a:t>
                      </a:r>
                      <a:endParaRPr lang="en-US" altLang="zh-TW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solidFill>
                            <a:srgbClr val="C00000"/>
                          </a:solidFill>
                        </a:rPr>
                        <a:t>1314437</a:t>
                      </a:r>
                    </a:p>
                    <a:p>
                      <a:endParaRPr lang="zh-TW" alt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solidFill>
                            <a:srgbClr val="C00000"/>
                          </a:solidFill>
                        </a:rPr>
                        <a:t>2409158</a:t>
                      </a:r>
                    </a:p>
                    <a:p>
                      <a:endParaRPr lang="zh-TW" alt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solidFill>
                            <a:srgbClr val="C00000"/>
                          </a:solidFill>
                        </a:rPr>
                        <a:t>4993689</a:t>
                      </a:r>
                    </a:p>
                    <a:p>
                      <a:endParaRPr lang="zh-TW" alt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615944"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solidFill>
                            <a:srgbClr val="C0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台灣</a:t>
                      </a:r>
                    </a:p>
                    <a:p>
                      <a:endParaRPr lang="zh-TW" altLang="en-US" sz="2000" b="1" dirty="0">
                        <a:solidFill>
                          <a:srgbClr val="C0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solidFill>
                            <a:srgbClr val="C00000"/>
                          </a:solidFill>
                        </a:rPr>
                        <a:t>1268278</a:t>
                      </a:r>
                    </a:p>
                    <a:p>
                      <a:endParaRPr lang="zh-TW" alt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solidFill>
                            <a:srgbClr val="C00000"/>
                          </a:solidFill>
                        </a:rPr>
                        <a:t>993974</a:t>
                      </a:r>
                    </a:p>
                    <a:p>
                      <a:endParaRPr lang="zh-TW" alt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solidFill>
                            <a:srgbClr val="C00000"/>
                          </a:solidFill>
                        </a:rPr>
                        <a:t>1465753</a:t>
                      </a:r>
                    </a:p>
                    <a:p>
                      <a:endParaRPr lang="zh-TW" alt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solidFill>
                            <a:srgbClr val="C00000"/>
                          </a:solidFill>
                        </a:rPr>
                        <a:t>2210821</a:t>
                      </a:r>
                      <a:endParaRPr lang="en-US" altLang="zh-TW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solidFill>
                            <a:srgbClr val="C00000"/>
                          </a:solidFill>
                        </a:rPr>
                        <a:t>2829821</a:t>
                      </a:r>
                    </a:p>
                    <a:p>
                      <a:endParaRPr lang="zh-TW" alt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solidFill>
                            <a:srgbClr val="C00000"/>
                          </a:solidFill>
                        </a:rPr>
                        <a:t>3677075</a:t>
                      </a:r>
                    </a:p>
                    <a:p>
                      <a:endParaRPr lang="zh-TW" alt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615944"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solidFill>
                            <a:srgbClr val="C0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香港</a:t>
                      </a:r>
                    </a:p>
                    <a:p>
                      <a:endParaRPr lang="zh-TW" altLang="en-US" sz="2000" b="1" dirty="0">
                        <a:solidFill>
                          <a:srgbClr val="C0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solidFill>
                            <a:srgbClr val="C00000"/>
                          </a:solidFill>
                        </a:rPr>
                        <a:t>508691</a:t>
                      </a:r>
                    </a:p>
                    <a:p>
                      <a:endParaRPr lang="zh-TW" alt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solidFill>
                            <a:srgbClr val="C00000"/>
                          </a:solidFill>
                        </a:rPr>
                        <a:t>364865</a:t>
                      </a:r>
                    </a:p>
                    <a:p>
                      <a:endParaRPr lang="zh-TW" alt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solidFill>
                            <a:srgbClr val="C00000"/>
                          </a:solidFill>
                        </a:rPr>
                        <a:t>481665</a:t>
                      </a:r>
                    </a:p>
                    <a:p>
                      <a:endParaRPr lang="zh-TW" alt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solidFill>
                            <a:srgbClr val="C00000"/>
                          </a:solidFill>
                        </a:rPr>
                        <a:t>745881</a:t>
                      </a:r>
                      <a:endParaRPr lang="zh-TW" alt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solidFill>
                            <a:srgbClr val="C00000"/>
                          </a:solidFill>
                        </a:rPr>
                        <a:t>925975</a:t>
                      </a:r>
                    </a:p>
                    <a:p>
                      <a:endParaRPr lang="zh-TW" alt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solidFill>
                            <a:srgbClr val="C00000"/>
                          </a:solidFill>
                        </a:rPr>
                        <a:t>1524292</a:t>
                      </a:r>
                      <a:endParaRPr lang="en-US" altLang="zh-TW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矩形 10"/>
          <p:cNvSpPr/>
          <p:nvPr/>
        </p:nvSpPr>
        <p:spPr>
          <a:xfrm>
            <a:off x="1331640" y="1824230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solidFill>
                  <a:schemeClr val="tx2">
                    <a:lumMod val="50000"/>
                  </a:schemeClr>
                </a:solidFill>
              </a:rPr>
              <a:t>2010   2011   2012   2013   2014    2015/</a:t>
            </a:r>
            <a:r>
              <a:rPr lang="zh-TW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年</a:t>
            </a:r>
            <a:r>
              <a:rPr lang="en-US" altLang="zh-TW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US" altLang="zh-TW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907704" y="908719"/>
            <a:ext cx="52629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近年來訪日遊客數量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0" y="6483457"/>
            <a:ext cx="1115616" cy="365125"/>
          </a:xfrm>
        </p:spPr>
        <p:txBody>
          <a:bodyPr/>
          <a:lstStyle/>
          <a:p>
            <a:r>
              <a:rPr lang="en-US" altLang="zh-TW" sz="1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2016/5/3</a:t>
            </a:r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8774566" y="6492875"/>
            <a:ext cx="608287" cy="365125"/>
          </a:xfrm>
        </p:spPr>
        <p:txBody>
          <a:bodyPr/>
          <a:lstStyle/>
          <a:p>
            <a:fld id="{785810C3-C661-4D8F-839B-43D86A0ECE8E}" type="slidenum">
              <a:rPr lang="zh-TW" altLang="en-US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3</a:t>
            </a:fld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5781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918848" y="404664"/>
            <a:ext cx="4698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喜歡日本觀光原因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683568" y="1412776"/>
            <a:ext cx="7904728" cy="483209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endParaRPr lang="en-US" altLang="zh-TW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一、區域觀光，</a:t>
            </a:r>
            <a:r>
              <a:rPr lang="en-US" altLang="zh-TW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小時距離</a:t>
            </a:r>
            <a:endParaRPr lang="en-US" altLang="zh-TW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二、日圓貶值，物價相對</a:t>
            </a:r>
            <a:r>
              <a:rPr lang="zh-TW" alt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便宜</a:t>
            </a:r>
            <a:endParaRPr lang="en-US" altLang="zh-TW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三、經濟發達，科技領先</a:t>
            </a:r>
          </a:p>
          <a:p>
            <a:r>
              <a:rPr lang="zh-TW" alt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四、漢字圈、交通方便，有利自由行</a:t>
            </a:r>
          </a:p>
          <a:p>
            <a:r>
              <a:rPr lang="zh-TW" alt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五、美食、流行商品、藥品、電器受歡迎</a:t>
            </a:r>
          </a:p>
          <a:p>
            <a:r>
              <a:rPr lang="zh-TW" alt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六、四季分明，春夏秋冬各有景色</a:t>
            </a:r>
          </a:p>
          <a:p>
            <a:r>
              <a:rPr lang="zh-TW" alt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七、文化具有特色</a:t>
            </a:r>
            <a:r>
              <a:rPr lang="en-US" altLang="zh-TW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食、衣、住、行、宗教、育樂</a:t>
            </a:r>
          </a:p>
          <a:p>
            <a:endParaRPr lang="zh-TW" alt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itchFamily="65" charset="-120"/>
              <a:ea typeface="標楷體" pitchFamily="65" charset="-120"/>
            </a:endParaRPr>
          </a:p>
          <a:p>
            <a:endParaRPr lang="en-US" altLang="zh-TW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itchFamily="65" charset="-120"/>
              <a:ea typeface="標楷體" pitchFamily="65" charset="-120"/>
            </a:endParaRPr>
          </a:p>
          <a:p>
            <a:endParaRPr lang="zh-TW" alt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547664" y="19225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1547664" y="24493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1547664" y="2915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1547664" y="33139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10"/>
          </p:nvPr>
        </p:nvSpPr>
        <p:spPr>
          <a:xfrm>
            <a:off x="0" y="6470028"/>
            <a:ext cx="1053480" cy="365125"/>
          </a:xfrm>
        </p:spPr>
        <p:txBody>
          <a:bodyPr/>
          <a:lstStyle/>
          <a:p>
            <a:r>
              <a:rPr lang="en-US" altLang="zh-TW" sz="1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2016/5/3</a:t>
            </a:r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>
          <a:xfrm>
            <a:off x="8799637" y="6492875"/>
            <a:ext cx="370858" cy="365125"/>
          </a:xfrm>
        </p:spPr>
        <p:txBody>
          <a:bodyPr/>
          <a:lstStyle/>
          <a:p>
            <a:fld id="{785810C3-C661-4D8F-839B-43D86A0ECE8E}" type="slidenum">
              <a:rPr lang="zh-TW" altLang="en-US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4</a:t>
            </a:fld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584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834144" y="43568"/>
            <a:ext cx="3570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日本特色</a:t>
            </a:r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主題</a:t>
            </a:r>
          </a:p>
        </p:txBody>
      </p:sp>
      <p:sp>
        <p:nvSpPr>
          <p:cNvPr id="3" name="矩形 2"/>
          <p:cNvSpPr/>
          <p:nvPr/>
        </p:nvSpPr>
        <p:spPr>
          <a:xfrm>
            <a:off x="2834144" y="302765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TW" altLang="en-US" sz="28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主要</a:t>
            </a: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城市與繁華街道</a:t>
            </a:r>
          </a:p>
          <a:p>
            <a: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歷史</a:t>
            </a: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景點</a:t>
            </a:r>
          </a:p>
          <a:p>
            <a: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日本</a:t>
            </a: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的世界遺產</a:t>
            </a:r>
          </a:p>
          <a:p>
            <a: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神社寺廟</a:t>
            </a:r>
            <a:endParaRPr lang="zh-TW" altLang="en-US" sz="28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城郭</a:t>
            </a:r>
            <a:endParaRPr lang="zh-TW" altLang="en-US" sz="28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櫻花、紅葉</a:t>
            </a:r>
            <a:endParaRPr lang="en-US" altLang="zh-TW" sz="28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7.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溫泉</a:t>
            </a:r>
            <a:endParaRPr lang="zh-TW" altLang="en-US" sz="28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8.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山岳</a:t>
            </a:r>
            <a:r>
              <a:rPr lang="en-US" altLang="zh-TW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高原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湖沼</a:t>
            </a:r>
          </a:p>
          <a:p>
            <a: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9.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文化</a:t>
            </a:r>
            <a:endParaRPr lang="en-US" altLang="zh-TW" sz="28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10.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日本人形象</a:t>
            </a:r>
            <a:endParaRPr lang="zh-TW" altLang="en-US" sz="28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018"/>
            <a:ext cx="2028825" cy="15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305" y="4963899"/>
            <a:ext cx="2028825" cy="15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305" y="301055"/>
            <a:ext cx="2028825" cy="15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87" y="4941168"/>
            <a:ext cx="2276475" cy="15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130" y="2852936"/>
            <a:ext cx="1905000" cy="15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17" y="2717101"/>
            <a:ext cx="2028825" cy="15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864" y="5158808"/>
            <a:ext cx="1524000" cy="1723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711" y="5134856"/>
            <a:ext cx="2305050" cy="1723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5120144" y="6465168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日光東照宮</a:t>
            </a:r>
          </a:p>
        </p:txBody>
      </p:sp>
      <p:sp>
        <p:nvSpPr>
          <p:cNvPr id="6" name="矩形 5"/>
          <p:cNvSpPr/>
          <p:nvPr/>
        </p:nvSpPr>
        <p:spPr>
          <a:xfrm>
            <a:off x="2921289" y="622920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東京鐵塔</a:t>
            </a:r>
          </a:p>
        </p:txBody>
      </p:sp>
      <p:sp>
        <p:nvSpPr>
          <p:cNvPr id="7" name="矩形 6"/>
          <p:cNvSpPr/>
          <p:nvPr/>
        </p:nvSpPr>
        <p:spPr>
          <a:xfrm>
            <a:off x="7761048" y="1455262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東大寺</a:t>
            </a:r>
          </a:p>
        </p:txBody>
      </p:sp>
      <p:sp>
        <p:nvSpPr>
          <p:cNvPr id="8" name="矩形 7"/>
          <p:cNvSpPr/>
          <p:nvPr/>
        </p:nvSpPr>
        <p:spPr>
          <a:xfrm>
            <a:off x="323820" y="3717032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日本環球影城</a:t>
            </a:r>
          </a:p>
        </p:txBody>
      </p:sp>
      <p:sp>
        <p:nvSpPr>
          <p:cNvPr id="9" name="矩形 8"/>
          <p:cNvSpPr/>
          <p:nvPr/>
        </p:nvSpPr>
        <p:spPr>
          <a:xfrm>
            <a:off x="554652" y="613630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明治神宮</a:t>
            </a:r>
          </a:p>
        </p:txBody>
      </p:sp>
      <p:sp>
        <p:nvSpPr>
          <p:cNvPr id="10" name="矩形 9"/>
          <p:cNvSpPr/>
          <p:nvPr/>
        </p:nvSpPr>
        <p:spPr>
          <a:xfrm>
            <a:off x="8115302" y="4007604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清水寺</a:t>
            </a:r>
          </a:p>
        </p:txBody>
      </p:sp>
      <p:sp>
        <p:nvSpPr>
          <p:cNvPr id="11" name="矩形 10"/>
          <p:cNvSpPr/>
          <p:nvPr/>
        </p:nvSpPr>
        <p:spPr>
          <a:xfrm>
            <a:off x="554652" y="163946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富士山</a:t>
            </a:r>
          </a:p>
        </p:txBody>
      </p:sp>
      <p:sp>
        <p:nvSpPr>
          <p:cNvPr id="12" name="矩形 11"/>
          <p:cNvSpPr/>
          <p:nvPr/>
        </p:nvSpPr>
        <p:spPr>
          <a:xfrm>
            <a:off x="7730429" y="6095836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淺草寺</a:t>
            </a:r>
          </a:p>
        </p:txBody>
      </p:sp>
      <p:sp>
        <p:nvSpPr>
          <p:cNvPr id="15" name="日期版面配置區 14"/>
          <p:cNvSpPr>
            <a:spLocks noGrp="1"/>
          </p:cNvSpPr>
          <p:nvPr>
            <p:ph type="dt" sz="half" idx="10"/>
          </p:nvPr>
        </p:nvSpPr>
        <p:spPr>
          <a:xfrm>
            <a:off x="-45186" y="6415969"/>
            <a:ext cx="1106690" cy="365125"/>
          </a:xfrm>
        </p:spPr>
        <p:txBody>
          <a:bodyPr/>
          <a:lstStyle/>
          <a:p>
            <a:r>
              <a:rPr lang="en-US" altLang="zh-TW" sz="1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2016/5/3</a:t>
            </a:r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" name="投影片編號版面配置區 16"/>
          <p:cNvSpPr>
            <a:spLocks noGrp="1"/>
          </p:cNvSpPr>
          <p:nvPr>
            <p:ph type="sldNum" sz="quarter" idx="12"/>
          </p:nvPr>
        </p:nvSpPr>
        <p:spPr>
          <a:xfrm>
            <a:off x="8847987" y="6487899"/>
            <a:ext cx="404534" cy="321595"/>
          </a:xfrm>
        </p:spPr>
        <p:txBody>
          <a:bodyPr/>
          <a:lstStyle/>
          <a:p>
            <a:fld id="{785810C3-C661-4D8F-839B-43D86A0ECE8E}" type="slidenum">
              <a:rPr lang="zh-TW" altLang="en-US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5</a:t>
            </a:fld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2413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7" y="1556792"/>
            <a:ext cx="593848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明治神</a:t>
            </a:r>
            <a:r>
              <a:rPr lang="zh-TW" altLang="en-US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宮        東京</a:t>
            </a:r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迪士尼海洋</a:t>
            </a:r>
            <a:endParaRPr lang="en-US" altLang="zh-TW" sz="28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富士山          廣島</a:t>
            </a:r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和平紀念公園</a:t>
            </a:r>
            <a:endParaRPr lang="en-US" altLang="zh-TW" sz="28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東大</a:t>
            </a:r>
            <a:r>
              <a:rPr lang="zh-TW" altLang="en-US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寺          高</a:t>
            </a:r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德院</a:t>
            </a:r>
          </a:p>
          <a:p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淺草</a:t>
            </a:r>
            <a:r>
              <a:rPr lang="zh-TW" altLang="en-US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寺          二</a:t>
            </a:r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條城</a:t>
            </a:r>
          </a:p>
          <a:p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鹿苑</a:t>
            </a:r>
            <a:r>
              <a:rPr lang="zh-TW" altLang="en-US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寺          原</a:t>
            </a:r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宿</a:t>
            </a:r>
          </a:p>
          <a:p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清水</a:t>
            </a:r>
            <a:r>
              <a:rPr lang="zh-TW" altLang="en-US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寺          嚴</a:t>
            </a:r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島</a:t>
            </a:r>
            <a:endParaRPr lang="en-US" altLang="zh-TW" sz="28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新宿御</a:t>
            </a:r>
            <a:r>
              <a:rPr lang="zh-TW" altLang="en-US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苑        皇</a:t>
            </a:r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居</a:t>
            </a:r>
          </a:p>
          <a:p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日本環球影</a:t>
            </a:r>
            <a:r>
              <a:rPr lang="zh-TW" altLang="en-US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城</a:t>
            </a:r>
            <a:endParaRPr lang="zh-TW" altLang="en-US" sz="28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87972" y="404664"/>
            <a:ext cx="3570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日本旅遊景點</a:t>
            </a:r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427" y="4149080"/>
            <a:ext cx="3133725" cy="2105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226" y="1412776"/>
            <a:ext cx="1987013" cy="1557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6262013" y="3357859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東京迪士尼樂園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201778"/>
            <a:ext cx="2447925" cy="15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2" y="5201778"/>
            <a:ext cx="2009775" cy="15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3567112" y="635373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廣島和平紀念公園</a:t>
            </a:r>
          </a:p>
        </p:txBody>
      </p:sp>
      <p:sp>
        <p:nvSpPr>
          <p:cNvPr id="6" name="矩形 5"/>
          <p:cNvSpPr/>
          <p:nvPr/>
        </p:nvSpPr>
        <p:spPr>
          <a:xfrm>
            <a:off x="611559" y="530120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高德院</a:t>
            </a:r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>
          <a:xfrm>
            <a:off x="-216025" y="6155959"/>
            <a:ext cx="1232992" cy="651881"/>
          </a:xfrm>
        </p:spPr>
        <p:txBody>
          <a:bodyPr/>
          <a:lstStyle/>
          <a:p>
            <a:r>
              <a:rPr lang="en-US" altLang="zh-TW" sz="1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2016/5/3</a:t>
            </a:r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>
          <a:xfrm>
            <a:off x="8839856" y="6422301"/>
            <a:ext cx="608287" cy="365125"/>
          </a:xfrm>
        </p:spPr>
        <p:txBody>
          <a:bodyPr/>
          <a:lstStyle/>
          <a:p>
            <a:fld id="{785810C3-C661-4D8F-839B-43D86A0ECE8E}" type="slidenum">
              <a:rPr lang="zh-TW" altLang="en-US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6</a:t>
            </a:fld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302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076056" y="367685"/>
            <a:ext cx="2344888" cy="783148"/>
          </a:xfrm>
        </p:spPr>
        <p:txBody>
          <a:bodyPr/>
          <a:lstStyle/>
          <a:p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歷史街景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419872" y="1400175"/>
            <a:ext cx="5472608" cy="861420"/>
          </a:xfrm>
        </p:spPr>
        <p:txBody>
          <a:bodyPr>
            <a:noAutofit/>
          </a:bodyPr>
          <a:lstStyle/>
          <a:p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主要城市與繁華</a:t>
            </a:r>
            <a:r>
              <a:rPr lang="zh-TW" altLang="en-US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街道</a:t>
            </a:r>
            <a:r>
              <a:rPr lang="en-US" altLang="zh-TW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---</a:t>
            </a:r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人滿為患</a:t>
            </a:r>
            <a:b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28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60" y="642912"/>
            <a:ext cx="2257425" cy="2028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3068960"/>
            <a:ext cx="4115722" cy="3351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229" y="4221088"/>
            <a:ext cx="4115722" cy="2369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4691237" y="362952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      清水</a:t>
            </a:r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寺老街</a:t>
            </a:r>
            <a:b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28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006" y="2249780"/>
            <a:ext cx="1714500" cy="1238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6764090" y="2868905"/>
            <a:ext cx="2241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002060"/>
                </a:solidFill>
              </a:rPr>
              <a:t>淺草</a:t>
            </a:r>
            <a:r>
              <a:rPr lang="en-US" altLang="zh-TW" sz="2400" b="1" dirty="0" err="1">
                <a:solidFill>
                  <a:srgbClr val="002060"/>
                </a:solidFill>
              </a:rPr>
              <a:t>Asakusa</a:t>
            </a:r>
            <a:endParaRPr lang="en-US" altLang="zh-TW" sz="2400" b="1" dirty="0">
              <a:solidFill>
                <a:srgbClr val="00206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9512" y="264950"/>
            <a:ext cx="24657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</a:rPr>
              <a:t>Attractive</a:t>
            </a:r>
            <a:endParaRPr lang="zh-TW" alt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>
          <a:xfrm>
            <a:off x="-108520" y="6408068"/>
            <a:ext cx="1016846" cy="365125"/>
          </a:xfrm>
        </p:spPr>
        <p:txBody>
          <a:bodyPr/>
          <a:lstStyle/>
          <a:p>
            <a:r>
              <a:rPr lang="en-US" altLang="zh-TW" sz="1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2016/5/3</a:t>
            </a:r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>
          <a:xfrm>
            <a:off x="8821951" y="6420727"/>
            <a:ext cx="608287" cy="365125"/>
          </a:xfrm>
        </p:spPr>
        <p:txBody>
          <a:bodyPr/>
          <a:lstStyle/>
          <a:p>
            <a:fld id="{785810C3-C661-4D8F-839B-43D86A0ECE8E}" type="slidenum">
              <a:rPr lang="zh-TW" altLang="en-US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7</a:t>
            </a:fld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790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rot="21101146">
            <a:off x="1212218" y="2919294"/>
            <a:ext cx="70567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中國觀光客對日本印象很好，「</a:t>
            </a:r>
            <a:r>
              <a:rPr lang="zh-TW" altLang="en-US" sz="2800" b="1" i="1" u="sng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很有秩序</a:t>
            </a:r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2800" b="1" i="1" u="sng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很乾淨</a:t>
            </a:r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2800" b="1" i="1" u="sng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人很親切</a:t>
            </a:r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，不管去哪家餐廳</a:t>
            </a:r>
            <a:r>
              <a:rPr lang="zh-TW" altLang="en-US" sz="2800" b="1" i="1" u="sng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服務態度都好</a:t>
            </a:r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，也</a:t>
            </a:r>
            <a:r>
              <a:rPr lang="zh-TW" altLang="en-US" sz="2800" b="1" i="1" u="sng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乾淨衛生</a:t>
            </a:r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，也有很</a:t>
            </a:r>
            <a:r>
              <a:rPr lang="zh-TW" altLang="en-US" sz="2800" b="1" i="1" u="sng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便宜的飯店</a:t>
            </a:r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，很方便。</a:t>
            </a:r>
            <a:r>
              <a:rPr lang="zh-TW" altLang="en-US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」並且日本</a:t>
            </a:r>
            <a:r>
              <a:rPr lang="zh-TW" altLang="en-US" sz="2800" b="1" i="1" u="sng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商品豐富</a:t>
            </a:r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2800" b="1" i="1" u="sng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價格多樣</a:t>
            </a:r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，設計也差別</a:t>
            </a:r>
            <a:r>
              <a:rPr lang="zh-TW" altLang="en-US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化</a:t>
            </a:r>
            <a:r>
              <a:rPr lang="zh-TW" altLang="en-US" sz="2800" b="1" dirty="0" smtClean="0">
                <a:solidFill>
                  <a:srgbClr val="002060"/>
                </a:solidFill>
                <a:latin typeface="標楷體"/>
                <a:ea typeface="標楷體"/>
              </a:rPr>
              <a:t>。</a:t>
            </a:r>
            <a:endParaRPr lang="zh-TW" altLang="en-US" sz="28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橢圓形圖說文字 3"/>
          <p:cNvSpPr/>
          <p:nvPr/>
        </p:nvSpPr>
        <p:spPr>
          <a:xfrm rot="1457450">
            <a:off x="5584836" y="177519"/>
            <a:ext cx="2344070" cy="1992666"/>
          </a:xfrm>
          <a:prstGeom prst="wedgeEllipseCallout">
            <a:avLst>
              <a:gd name="adj1" fmla="val -28731"/>
              <a:gd name="adj2" fmla="val 1076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rgbClr val="FF0000"/>
                </a:solidFill>
              </a:rPr>
              <a:t>Cause of love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85800"/>
            <a:ext cx="1838325" cy="2167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127094" y="6381328"/>
            <a:ext cx="974608" cy="365125"/>
          </a:xfrm>
        </p:spPr>
        <p:txBody>
          <a:bodyPr/>
          <a:lstStyle/>
          <a:p>
            <a:r>
              <a:rPr lang="en-US" altLang="zh-TW" sz="1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2016/5/3</a:t>
            </a:r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8839856" y="6492875"/>
            <a:ext cx="608287" cy="365125"/>
          </a:xfrm>
        </p:spPr>
        <p:txBody>
          <a:bodyPr/>
          <a:lstStyle/>
          <a:p>
            <a:fld id="{785810C3-C661-4D8F-839B-43D86A0ECE8E}" type="slidenum">
              <a:rPr lang="zh-TW" altLang="en-US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8</a:t>
            </a:fld>
            <a:endParaRPr lang="zh-TW" altLang="en-US" sz="140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485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98910"/>
            <a:ext cx="3096344" cy="2449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377682" y="332656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古代遺址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159" y="1434047"/>
            <a:ext cx="3050302" cy="2448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1377682" y="3512986"/>
            <a:ext cx="3060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C00000"/>
                </a:solidFill>
              </a:rPr>
              <a:t>小樽市</a:t>
            </a:r>
            <a:r>
              <a:rPr lang="en-US" altLang="zh-TW" dirty="0" err="1" smtClean="0">
                <a:solidFill>
                  <a:srgbClr val="C00000"/>
                </a:solidFill>
              </a:rPr>
              <a:t>Kyu</a:t>
            </a:r>
            <a:r>
              <a:rPr lang="en-US" altLang="zh-TW" dirty="0" smtClean="0">
                <a:solidFill>
                  <a:srgbClr val="C00000"/>
                </a:solidFill>
              </a:rPr>
              <a:t> </a:t>
            </a:r>
            <a:r>
              <a:rPr lang="en-US" altLang="zh-TW" dirty="0" err="1">
                <a:solidFill>
                  <a:srgbClr val="C00000"/>
                </a:solidFill>
              </a:rPr>
              <a:t>Shinoda</a:t>
            </a:r>
            <a:r>
              <a:rPr lang="en-US" altLang="zh-TW" dirty="0">
                <a:solidFill>
                  <a:srgbClr val="C00000"/>
                </a:solidFill>
              </a:rPr>
              <a:t> </a:t>
            </a:r>
            <a:r>
              <a:rPr lang="en-US" altLang="zh-TW" dirty="0" err="1">
                <a:solidFill>
                  <a:srgbClr val="C00000"/>
                </a:solidFill>
              </a:rPr>
              <a:t>Soko</a:t>
            </a:r>
            <a:r>
              <a:rPr lang="en-US" altLang="zh-TW" dirty="0">
                <a:solidFill>
                  <a:srgbClr val="C00000"/>
                </a:solidFill>
              </a:rPr>
              <a:t> </a:t>
            </a:r>
            <a:endParaRPr lang="zh-TW" altLang="en-US" dirty="0">
              <a:solidFill>
                <a:srgbClr val="C00000"/>
              </a:solidFill>
            </a:endParaRPr>
          </a:p>
        </p:txBody>
      </p:sp>
      <p:pic>
        <p:nvPicPr>
          <p:cNvPr id="6148" name="Picture 4" descr="松前城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199" y="3573016"/>
            <a:ext cx="3096344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5937468" y="6228020"/>
            <a:ext cx="1859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松前城 </a:t>
            </a:r>
            <a:r>
              <a:rPr lang="en-US" altLang="zh-TW" dirty="0">
                <a:solidFill>
                  <a:schemeClr val="bg1"/>
                </a:solidFill>
              </a:rPr>
              <a:t>(</a:t>
            </a:r>
            <a:r>
              <a:rPr lang="zh-TW" altLang="en-US" dirty="0">
                <a:solidFill>
                  <a:schemeClr val="bg1"/>
                </a:solidFill>
              </a:rPr>
              <a:t>松前</a:t>
            </a:r>
            <a:r>
              <a:rPr lang="zh-TW" altLang="en-US" dirty="0" smtClean="0">
                <a:solidFill>
                  <a:schemeClr val="bg1"/>
                </a:solidFill>
              </a:rPr>
              <a:t>町</a:t>
            </a:r>
            <a:r>
              <a:rPr lang="en-US" altLang="zh-TW" dirty="0" smtClean="0">
                <a:solidFill>
                  <a:schemeClr val="bg1"/>
                </a:solidFill>
              </a:rPr>
              <a:t>)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09603"/>
            <a:ext cx="3886820" cy="2587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1961812" y="6043354"/>
            <a:ext cx="2366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吉野里</a:t>
            </a:r>
            <a:r>
              <a:rPr lang="zh-TW" altLang="en-US" dirty="0" smtClean="0"/>
              <a:t>遺跡</a:t>
            </a:r>
            <a:r>
              <a:rPr lang="en-US" altLang="zh-TW" dirty="0" smtClean="0"/>
              <a:t>-</a:t>
            </a:r>
            <a:r>
              <a:rPr lang="zh-TW" altLang="en-US" dirty="0"/>
              <a:t>「甕棺」</a:t>
            </a:r>
          </a:p>
        </p:txBody>
      </p:sp>
      <p:sp>
        <p:nvSpPr>
          <p:cNvPr id="9" name="日期版面配置區 8"/>
          <p:cNvSpPr>
            <a:spLocks noGrp="1"/>
          </p:cNvSpPr>
          <p:nvPr>
            <p:ph type="dt" sz="half" idx="10"/>
          </p:nvPr>
        </p:nvSpPr>
        <p:spPr>
          <a:xfrm>
            <a:off x="-396552" y="6366914"/>
            <a:ext cx="1350252" cy="460876"/>
          </a:xfrm>
        </p:spPr>
        <p:txBody>
          <a:bodyPr/>
          <a:lstStyle/>
          <a:p>
            <a:r>
              <a:rPr lang="en-US" altLang="zh-TW" sz="1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2016/5/3</a:t>
            </a:r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>
          <a:xfrm>
            <a:off x="8748464" y="6481751"/>
            <a:ext cx="608287" cy="365125"/>
          </a:xfrm>
        </p:spPr>
        <p:txBody>
          <a:bodyPr/>
          <a:lstStyle/>
          <a:p>
            <a:fld id="{785810C3-C661-4D8F-839B-43D86A0ECE8E}" type="slidenum">
              <a:rPr lang="zh-TW" altLang="en-US" sz="140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9</a:t>
            </a:fld>
            <a:endParaRPr lang="zh-TW" altLang="en-US" sz="1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121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春天</Template>
  <TotalTime>1583</TotalTime>
  <Words>972</Words>
  <Application>Microsoft Office PowerPoint</Application>
  <PresentationFormat>如螢幕大小 (4:3)</PresentationFormat>
  <Paragraphs>225</Paragraphs>
  <Slides>27</Slides>
  <Notes>7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28" baseType="lpstr">
      <vt:lpstr>Spring</vt:lpstr>
      <vt:lpstr>Japan Tourism Attraction           </vt:lpstr>
      <vt:lpstr>PowerPoint 簡報</vt:lpstr>
      <vt:lpstr>PowerPoint 簡報</vt:lpstr>
      <vt:lpstr>PowerPoint 簡報</vt:lpstr>
      <vt:lpstr>PowerPoint 簡報</vt:lpstr>
      <vt:lpstr>PowerPoint 簡報</vt:lpstr>
      <vt:lpstr>歷史街景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     日本溫泉-   北部.     中部.      南部. </vt:lpstr>
      <vt:lpstr>   東北地區包括青森、秋田、岩手、宮城、山形、福島6縣。    雪質優良，大小滑雪場合共超過100個。 另外東北地區溫泉豐富，有眾多擁有天然溫泉的旅館和大型度假村。    雪質穩定的季節通常從12月中旬到翌年3月中旬左右，青森縣八甲田滑雪場的部分地方，滑雪活動更可進行至7月份左右，稱為夏季滑雪。</vt:lpstr>
      <vt:lpstr>東瀛美景</vt:lpstr>
      <vt:lpstr>PowerPoint 簡報</vt:lpstr>
      <vt:lpstr>PowerPoint 簡報</vt:lpstr>
    </vt:vector>
  </TitlesOfParts>
  <Company>Sky123.Org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Japanese tourist       attraction and           Motivation Tourism</dc:title>
  <dc:creator>user</dc:creator>
  <cp:lastModifiedBy>王明元</cp:lastModifiedBy>
  <cp:revision>81</cp:revision>
  <dcterms:created xsi:type="dcterms:W3CDTF">2016-04-22T15:14:20Z</dcterms:created>
  <dcterms:modified xsi:type="dcterms:W3CDTF">2016-05-03T00:59:38Z</dcterms:modified>
</cp:coreProperties>
</file>